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5143500" cx="9144000"/>
  <p:notesSz cx="6858000" cy="9144000"/>
  <p:embeddedFontLst>
    <p:embeddedFont>
      <p:font typeface="Roboto Slab"/>
      <p:regular r:id="rId12"/>
      <p:bold r:id="rId13"/>
    </p:embeddedFont>
    <p:embeddedFont>
      <p:font typeface="Roboto"/>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RobotoSlab-bold.fntdata"/><Relationship Id="rId12" Type="http://schemas.openxmlformats.org/officeDocument/2006/relationships/font" Target="fonts/RobotoSlab-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Roboto-bold.fntdata"/><Relationship Id="rId14" Type="http://schemas.openxmlformats.org/officeDocument/2006/relationships/font" Target="fonts/Roboto-regular.fntdata"/><Relationship Id="rId17" Type="http://schemas.openxmlformats.org/officeDocument/2006/relationships/font" Target="fonts/Roboto-boldItalic.fntdata"/><Relationship Id="rId16" Type="http://schemas.openxmlformats.org/officeDocument/2006/relationships/font" Target="fonts/Roboto-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1abc56e0615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1abc56e0615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1abc56e0615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1abc56e0615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1a5e59d845a_0_1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1a5e59d845a_0_1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1a5e59d845a_0_1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1a5e59d845a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1a5e59d845a_0_1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1a5e59d845a_0_1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Times New Roman"/>
                <a:ea typeface="Times New Roman"/>
                <a:cs typeface="Times New Roman"/>
                <a:sym typeface="Times New Roman"/>
              </a:rPr>
              <a:t>There are many different situations that are approved by the </a:t>
            </a:r>
            <a:r>
              <a:rPr lang="en" sz="1200">
                <a:solidFill>
                  <a:srgbClr val="202124"/>
                </a:solidFill>
                <a:highlight>
                  <a:srgbClr val="FFFFFF"/>
                </a:highlight>
                <a:latin typeface="Times New Roman"/>
                <a:ea typeface="Times New Roman"/>
                <a:cs typeface="Times New Roman"/>
                <a:sym typeface="Times New Roman"/>
              </a:rPr>
              <a:t>U.S. Citizenship and Immigration Services (USCIS) for legal status applications.  Some examples of applications are because family members are already citizens of the U.S., employment in the country, refugee or asylum status, human trafficking and other crime victims, victims of abuse, or other specific situations.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1abc56e0615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1abc56e0615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1524800" y="672606"/>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sp>
        <p:nvSpPr>
          <p:cNvPr id="11" name="Google Shape;11;p2"/>
          <p:cNvSpPr/>
          <p:nvPr/>
        </p:nvSpPr>
        <p:spPr>
          <a:xfrm rot="10800000">
            <a:off x="6537563" y="3342925"/>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cxnSp>
        <p:nvCxnSpPr>
          <p:cNvPr id="12" name="Google Shape;12;p2"/>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3" name="Google Shape;13;p2"/>
          <p:cNvSpPr txBox="1"/>
          <p:nvPr>
            <p:ph type="ctrTitle"/>
          </p:nvPr>
        </p:nvSpPr>
        <p:spPr>
          <a:xfrm>
            <a:off x="1680302" y="1188925"/>
            <a:ext cx="5783400" cy="1457400"/>
          </a:xfrm>
          <a:prstGeom prst="rect">
            <a:avLst/>
          </a:prstGeom>
        </p:spPr>
        <p:txBody>
          <a:bodyPr anchorCtr="0" anchor="b" bIns="91425" lIns="91425" spcFirstLastPara="1" rIns="91425" wrap="square" tIns="91425">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p:txBody>
      </p:sp>
      <p:sp>
        <p:nvSpPr>
          <p:cNvPr id="14" name="Google Shape;14;p2"/>
          <p:cNvSpPr txBox="1"/>
          <p:nvPr>
            <p:ph idx="1" type="subTitle"/>
          </p:nvPr>
        </p:nvSpPr>
        <p:spPr>
          <a:xfrm>
            <a:off x="1680302" y="3049450"/>
            <a:ext cx="5783400" cy="9090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p:txBody>
      </p:sp>
      <p:sp>
        <p:nvSpPr>
          <p:cNvPr id="15" name="Google Shape;15;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2"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11"/>
          <p:cNvSpPr txBox="1"/>
          <p:nvPr>
            <p:ph hasCustomPrompt="1" type="title"/>
          </p:nvPr>
        </p:nvSpPr>
        <p:spPr>
          <a:xfrm>
            <a:off x="387900" y="1152450"/>
            <a:ext cx="8368200" cy="15384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p:nvPr>
            <p:ph idx="1" type="body"/>
          </p:nvPr>
        </p:nvSpPr>
        <p:spPr>
          <a:xfrm>
            <a:off x="387900" y="2919450"/>
            <a:ext cx="83682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8" name="Google Shape;18;p3"/>
          <p:cNvSpPr txBox="1"/>
          <p:nvPr>
            <p:ph type="title"/>
          </p:nvPr>
        </p:nvSpPr>
        <p:spPr>
          <a:xfrm>
            <a:off x="480750" y="1764950"/>
            <a:ext cx="8222100" cy="907500"/>
          </a:xfrm>
          <a:prstGeom prst="rect">
            <a:avLst/>
          </a:prstGeom>
        </p:spPr>
        <p:txBody>
          <a:bodyPr anchorCtr="0" anchor="b" bIns="91425" lIns="91425" spcFirstLastPara="1" rIns="91425" wrap="square" tIns="91425">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9" name="Google Shape;19;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2" name="Google Shape;22;p4"/>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3" name="Google Shape;23;p4"/>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4" name="Google Shape;24;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5"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27" name="Google Shape;27;p5"/>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8" name="Google Shape;28;p5"/>
          <p:cNvSpPr txBox="1"/>
          <p:nvPr>
            <p:ph idx="1" type="body"/>
          </p:nvPr>
        </p:nvSpPr>
        <p:spPr>
          <a:xfrm>
            <a:off x="387900" y="1489825"/>
            <a:ext cx="3999900" cy="3078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9" name="Google Shape;29;p5"/>
          <p:cNvSpPr txBox="1"/>
          <p:nvPr>
            <p:ph idx="2" type="body"/>
          </p:nvPr>
        </p:nvSpPr>
        <p:spPr>
          <a:xfrm>
            <a:off x="4756200" y="1489825"/>
            <a:ext cx="3999900" cy="3078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0" name="Google Shape;30;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6"/>
          <p:cNvSpPr txBox="1"/>
          <p:nvPr>
            <p:ph type="title"/>
          </p:nvPr>
        </p:nvSpPr>
        <p:spPr>
          <a:xfrm>
            <a:off x="387900" y="458025"/>
            <a:ext cx="8368200" cy="6861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4"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cap="flat" cmpd="sng" w="38100">
            <a:solidFill>
              <a:schemeClr val="accent4"/>
            </a:solidFill>
            <a:prstDash val="solid"/>
            <a:round/>
            <a:headEnd len="sm" w="sm" type="none"/>
            <a:tailEnd len="sm" w="sm" type="none"/>
          </a:ln>
        </p:spPr>
      </p:cxnSp>
      <p:sp>
        <p:nvSpPr>
          <p:cNvPr id="36" name="Google Shape;36;p7"/>
          <p:cNvSpPr txBox="1"/>
          <p:nvPr>
            <p:ph type="title"/>
          </p:nvPr>
        </p:nvSpPr>
        <p:spPr>
          <a:xfrm>
            <a:off x="3879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7" name="Google Shape;37;p7"/>
          <p:cNvSpPr txBox="1"/>
          <p:nvPr>
            <p:ph idx="1" type="body"/>
          </p:nvPr>
        </p:nvSpPr>
        <p:spPr>
          <a:xfrm>
            <a:off x="387900" y="1594025"/>
            <a:ext cx="2808000" cy="26811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8" name="Google Shape;38;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9" name="Shape 39"/>
        <p:cNvGrpSpPr/>
        <p:nvPr/>
      </p:nvGrpSpPr>
      <p:grpSpPr>
        <a:xfrm>
          <a:off x="0" y="0"/>
          <a:ext cx="0" cy="0"/>
          <a:chOff x="0" y="0"/>
          <a:chExt cx="0" cy="0"/>
        </a:xfrm>
      </p:grpSpPr>
      <p:sp>
        <p:nvSpPr>
          <p:cNvPr id="40" name="Google Shape;40;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1" name="Google Shape;41;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2"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4" name="Google Shape;44;p9"/>
          <p:cNvCxnSpPr/>
          <p:nvPr/>
        </p:nvCxnSpPr>
        <p:spPr>
          <a:xfrm>
            <a:off x="5029675" y="4495503"/>
            <a:ext cx="540900" cy="0"/>
          </a:xfrm>
          <a:prstGeom prst="straightConnector1">
            <a:avLst/>
          </a:prstGeom>
          <a:noFill/>
          <a:ln cap="flat" cmpd="sng" w="38100">
            <a:solidFill>
              <a:schemeClr val="accent5"/>
            </a:solidFill>
            <a:prstDash val="solid"/>
            <a:round/>
            <a:headEnd len="sm" w="sm" type="none"/>
            <a:tailEnd len="sm" w="sm" type="none"/>
          </a:ln>
        </p:spPr>
      </p:cxnSp>
      <p:sp>
        <p:nvSpPr>
          <p:cNvPr id="45" name="Google Shape;45;p9"/>
          <p:cNvSpPr txBox="1"/>
          <p:nvPr>
            <p:ph type="title"/>
          </p:nvPr>
        </p:nvSpPr>
        <p:spPr>
          <a:xfrm>
            <a:off x="265500" y="1209075"/>
            <a:ext cx="4045200" cy="1506300"/>
          </a:xfrm>
          <a:prstGeom prst="rect">
            <a:avLst/>
          </a:prstGeom>
        </p:spPr>
        <p:txBody>
          <a:bodyPr anchorCtr="0" anchor="b"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6" name="Google Shape;46;p9"/>
          <p:cNvSpPr txBox="1"/>
          <p:nvPr>
            <p:ph idx="1" type="subTitle"/>
          </p:nvPr>
        </p:nvSpPr>
        <p:spPr>
          <a:xfrm>
            <a:off x="265500" y="27690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p:txBody>
      </p:sp>
      <p:sp>
        <p:nvSpPr>
          <p:cNvPr id="47" name="Google Shape;47;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8" name="Google Shape;48;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9" name="Shape 49"/>
        <p:cNvGrpSpPr/>
        <p:nvPr/>
      </p:nvGrpSpPr>
      <p:grpSpPr>
        <a:xfrm>
          <a:off x="0" y="0"/>
          <a:ext cx="0" cy="0"/>
          <a:chOff x="0" y="0"/>
          <a:chExt cx="0" cy="0"/>
        </a:xfrm>
      </p:grpSpPr>
      <p:sp>
        <p:nvSpPr>
          <p:cNvPr id="50" name="Google Shape;50;p10"/>
          <p:cNvSpPr txBox="1"/>
          <p:nvPr>
            <p:ph idx="1" type="body"/>
          </p:nvPr>
        </p:nvSpPr>
        <p:spPr>
          <a:xfrm>
            <a:off x="319500" y="42337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p:txBody>
      </p:sp>
      <p:sp>
        <p:nvSpPr>
          <p:cNvPr id="51" name="Google Shape;51;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rina">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p:txBody>
      </p:sp>
      <p:sp>
        <p:nvSpPr>
          <p:cNvPr id="7" name="Google Shape;7;p1"/>
          <p:cNvSpPr txBox="1"/>
          <p:nvPr>
            <p:ph idx="1" type="body"/>
          </p:nvPr>
        </p:nvSpPr>
        <p:spPr>
          <a:xfrm>
            <a:off x="387900" y="1489824"/>
            <a:ext cx="8368200" cy="30789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indent="-317500" lvl="1" marL="9144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indent="-317500" lvl="2" marL="13716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indent="-317500" lvl="3" marL="18288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indent="-317500" lvl="4" marL="22860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indent="-317500" lvl="5" marL="27432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indent="-317500" lvl="6" marL="32004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indent="-317500" lvl="7" marL="36576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indent="-317500" lvl="8" marL="41148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1"/>
                </a:solidFill>
                <a:latin typeface="Roboto"/>
                <a:ea typeface="Roboto"/>
                <a:cs typeface="Roboto"/>
                <a:sym typeface="Roboto"/>
              </a:defRPr>
            </a:lvl1pPr>
            <a:lvl2pPr lvl="1" algn="r">
              <a:buNone/>
              <a:defRPr sz="1000">
                <a:solidFill>
                  <a:schemeClr val="dk1"/>
                </a:solidFill>
                <a:latin typeface="Roboto"/>
                <a:ea typeface="Roboto"/>
                <a:cs typeface="Roboto"/>
                <a:sym typeface="Roboto"/>
              </a:defRPr>
            </a:lvl2pPr>
            <a:lvl3pPr lvl="2" algn="r">
              <a:buNone/>
              <a:defRPr sz="1000">
                <a:solidFill>
                  <a:schemeClr val="dk1"/>
                </a:solidFill>
                <a:latin typeface="Roboto"/>
                <a:ea typeface="Roboto"/>
                <a:cs typeface="Roboto"/>
                <a:sym typeface="Roboto"/>
              </a:defRPr>
            </a:lvl3pPr>
            <a:lvl4pPr lvl="3" algn="r">
              <a:buNone/>
              <a:defRPr sz="1000">
                <a:solidFill>
                  <a:schemeClr val="dk1"/>
                </a:solidFill>
                <a:latin typeface="Roboto"/>
                <a:ea typeface="Roboto"/>
                <a:cs typeface="Roboto"/>
                <a:sym typeface="Roboto"/>
              </a:defRPr>
            </a:lvl4pPr>
            <a:lvl5pPr lvl="4" algn="r">
              <a:buNone/>
              <a:defRPr sz="1000">
                <a:solidFill>
                  <a:schemeClr val="dk1"/>
                </a:solidFill>
                <a:latin typeface="Roboto"/>
                <a:ea typeface="Roboto"/>
                <a:cs typeface="Roboto"/>
                <a:sym typeface="Roboto"/>
              </a:defRPr>
            </a:lvl5pPr>
            <a:lvl6pPr lvl="5" algn="r">
              <a:buNone/>
              <a:defRPr sz="1000">
                <a:solidFill>
                  <a:schemeClr val="dk1"/>
                </a:solidFill>
                <a:latin typeface="Roboto"/>
                <a:ea typeface="Roboto"/>
                <a:cs typeface="Roboto"/>
                <a:sym typeface="Roboto"/>
              </a:defRPr>
            </a:lvl6pPr>
            <a:lvl7pPr lvl="6" algn="r">
              <a:buNone/>
              <a:defRPr sz="1000">
                <a:solidFill>
                  <a:schemeClr val="dk1"/>
                </a:solidFill>
                <a:latin typeface="Roboto"/>
                <a:ea typeface="Roboto"/>
                <a:cs typeface="Roboto"/>
                <a:sym typeface="Roboto"/>
              </a:defRPr>
            </a:lvl7pPr>
            <a:lvl8pPr lvl="7" algn="r">
              <a:buNone/>
              <a:defRPr sz="1000">
                <a:solidFill>
                  <a:schemeClr val="dk1"/>
                </a:solidFill>
                <a:latin typeface="Roboto"/>
                <a:ea typeface="Roboto"/>
                <a:cs typeface="Roboto"/>
                <a:sym typeface="Roboto"/>
              </a:defRPr>
            </a:lvl8pPr>
            <a:lvl9pPr lvl="8" algn="r">
              <a:buNone/>
              <a:defRPr sz="1000">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3"/>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4800"/>
              <a:t>Law of Soil</a:t>
            </a:r>
            <a:endParaRPr b="1" sz="4800"/>
          </a:p>
        </p:txBody>
      </p:sp>
      <p:sp>
        <p:nvSpPr>
          <p:cNvPr id="64" name="Google Shape;64;p13"/>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sz="4700"/>
              <a:t>Being born in the United States</a:t>
            </a:r>
            <a:endParaRPr sz="4700"/>
          </a:p>
        </p:txBody>
      </p:sp>
      <p:pic>
        <p:nvPicPr>
          <p:cNvPr id="65" name="Google Shape;65;p13"/>
          <p:cNvPicPr preferRelativeResize="0"/>
          <p:nvPr/>
        </p:nvPicPr>
        <p:blipFill>
          <a:blip r:embed="rId3">
            <a:alphaModFix/>
          </a:blip>
          <a:stretch>
            <a:fillRect/>
          </a:stretch>
        </p:blipFill>
        <p:spPr>
          <a:xfrm>
            <a:off x="8311050" y="4780249"/>
            <a:ext cx="699168" cy="26997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4"/>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4800"/>
              <a:t>Law of Blood</a:t>
            </a:r>
            <a:endParaRPr b="1" sz="4800"/>
          </a:p>
        </p:txBody>
      </p:sp>
      <p:sp>
        <p:nvSpPr>
          <p:cNvPr id="71" name="Google Shape;71;p14"/>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sz="4700"/>
              <a:t>Being born to a mother or father who is a United States citizen</a:t>
            </a:r>
            <a:endParaRPr sz="4700"/>
          </a:p>
        </p:txBody>
      </p:sp>
      <p:pic>
        <p:nvPicPr>
          <p:cNvPr id="72" name="Google Shape;72;p14"/>
          <p:cNvPicPr preferRelativeResize="0"/>
          <p:nvPr/>
        </p:nvPicPr>
        <p:blipFill>
          <a:blip r:embed="rId3">
            <a:alphaModFix/>
          </a:blip>
          <a:stretch>
            <a:fillRect/>
          </a:stretch>
        </p:blipFill>
        <p:spPr>
          <a:xfrm>
            <a:off x="8311050" y="4780249"/>
            <a:ext cx="699168" cy="26997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5"/>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4800"/>
              <a:t>Immigrant</a:t>
            </a:r>
            <a:endParaRPr b="1" sz="4800"/>
          </a:p>
        </p:txBody>
      </p:sp>
      <p:sp>
        <p:nvSpPr>
          <p:cNvPr id="78" name="Google Shape;78;p15"/>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sz="4700"/>
              <a:t>A person who comes to a country to live there permanently </a:t>
            </a:r>
            <a:endParaRPr sz="4700"/>
          </a:p>
        </p:txBody>
      </p:sp>
      <p:pic>
        <p:nvPicPr>
          <p:cNvPr id="79" name="Google Shape;79;p15"/>
          <p:cNvPicPr preferRelativeResize="0"/>
          <p:nvPr/>
        </p:nvPicPr>
        <p:blipFill>
          <a:blip r:embed="rId3">
            <a:alphaModFix/>
          </a:blip>
          <a:stretch>
            <a:fillRect/>
          </a:stretch>
        </p:blipFill>
        <p:spPr>
          <a:xfrm>
            <a:off x="8311050" y="4780249"/>
            <a:ext cx="699168" cy="26997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6"/>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4800"/>
              <a:t>Alien</a:t>
            </a:r>
            <a:endParaRPr b="1" sz="4800"/>
          </a:p>
        </p:txBody>
      </p:sp>
      <p:sp>
        <p:nvSpPr>
          <p:cNvPr id="85" name="Google Shape;85;p16"/>
          <p:cNvSpPr txBox="1"/>
          <p:nvPr>
            <p:ph idx="1" type="body"/>
          </p:nvPr>
        </p:nvSpPr>
        <p:spPr>
          <a:xfrm>
            <a:off x="387900" y="1489824"/>
            <a:ext cx="8368200" cy="307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4700"/>
              <a:t>A person who is living in the U.S. who is not a citizen </a:t>
            </a:r>
            <a:endParaRPr sz="4700"/>
          </a:p>
          <a:p>
            <a:pPr indent="0" lvl="0" marL="0" rtl="0" algn="l">
              <a:spcBef>
                <a:spcPts val="1200"/>
              </a:spcBef>
              <a:spcAft>
                <a:spcPts val="1200"/>
              </a:spcAft>
              <a:buNone/>
            </a:pPr>
            <a:r>
              <a:rPr lang="en" sz="2000"/>
              <a:t>(Can be temporary or permanent)</a:t>
            </a:r>
            <a:endParaRPr sz="2000"/>
          </a:p>
        </p:txBody>
      </p:sp>
      <p:pic>
        <p:nvPicPr>
          <p:cNvPr id="86" name="Google Shape;86;p16"/>
          <p:cNvPicPr preferRelativeResize="0"/>
          <p:nvPr/>
        </p:nvPicPr>
        <p:blipFill>
          <a:blip r:embed="rId3">
            <a:alphaModFix/>
          </a:blip>
          <a:stretch>
            <a:fillRect/>
          </a:stretch>
        </p:blipFill>
        <p:spPr>
          <a:xfrm>
            <a:off x="8311050" y="4780249"/>
            <a:ext cx="699168" cy="26997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7"/>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4800"/>
              <a:t>Permanent Resident</a:t>
            </a:r>
            <a:endParaRPr b="1" sz="4800"/>
          </a:p>
        </p:txBody>
      </p:sp>
      <p:sp>
        <p:nvSpPr>
          <p:cNvPr id="92" name="Google Shape;92;p17"/>
          <p:cNvSpPr txBox="1"/>
          <p:nvPr>
            <p:ph idx="1" type="body"/>
          </p:nvPr>
        </p:nvSpPr>
        <p:spPr>
          <a:xfrm>
            <a:off x="387900" y="1489825"/>
            <a:ext cx="8368200" cy="3499500"/>
          </a:xfrm>
          <a:prstGeom prst="rect">
            <a:avLst/>
          </a:prstGeom>
        </p:spPr>
        <p:txBody>
          <a:bodyPr anchorCtr="0" anchor="t" bIns="91425" lIns="91425" spcFirstLastPara="1" rIns="91425" wrap="square" tIns="91425">
            <a:normAutofit fontScale="62500" lnSpcReduction="10000"/>
          </a:bodyPr>
          <a:lstStyle/>
          <a:p>
            <a:pPr indent="-387350" lvl="0" marL="457200" rtl="0" algn="l">
              <a:lnSpc>
                <a:spcPct val="100000"/>
              </a:lnSpc>
              <a:spcBef>
                <a:spcPts val="0"/>
              </a:spcBef>
              <a:spcAft>
                <a:spcPts val="0"/>
              </a:spcAft>
              <a:buSzPct val="100000"/>
              <a:buChar char="●"/>
            </a:pPr>
            <a:r>
              <a:rPr lang="en" sz="4000"/>
              <a:t>A person that is given the opportunity to </a:t>
            </a:r>
            <a:r>
              <a:rPr lang="en" sz="4000"/>
              <a:t>permanently</a:t>
            </a:r>
            <a:r>
              <a:rPr lang="en" sz="4000"/>
              <a:t> live and work in the U.S. legally but is not a citizen</a:t>
            </a:r>
            <a:endParaRPr sz="4000"/>
          </a:p>
          <a:p>
            <a:pPr indent="0" lvl="0" marL="457200" rtl="0" algn="l">
              <a:lnSpc>
                <a:spcPct val="100000"/>
              </a:lnSpc>
              <a:spcBef>
                <a:spcPts val="1200"/>
              </a:spcBef>
              <a:spcAft>
                <a:spcPts val="0"/>
              </a:spcAft>
              <a:buNone/>
            </a:pPr>
            <a:r>
              <a:t/>
            </a:r>
            <a:endParaRPr sz="3500"/>
          </a:p>
          <a:p>
            <a:pPr indent="-387350" lvl="0" marL="457200" rtl="0" algn="l">
              <a:lnSpc>
                <a:spcPct val="100000"/>
              </a:lnSpc>
              <a:spcBef>
                <a:spcPts val="1200"/>
              </a:spcBef>
              <a:spcAft>
                <a:spcPts val="0"/>
              </a:spcAft>
              <a:buSzPct val="100000"/>
              <a:buChar char="●"/>
            </a:pPr>
            <a:r>
              <a:rPr lang="en" sz="4000"/>
              <a:t>Permanent</a:t>
            </a:r>
            <a:r>
              <a:rPr lang="en" sz="4000"/>
              <a:t> residents receive a Green Card that provides information about the legal status of living and working in the U.S.</a:t>
            </a:r>
            <a:endParaRPr sz="4000"/>
          </a:p>
          <a:p>
            <a:pPr indent="-351631" lvl="1" marL="914400" rtl="0" algn="l">
              <a:lnSpc>
                <a:spcPct val="100000"/>
              </a:lnSpc>
              <a:spcBef>
                <a:spcPts val="0"/>
              </a:spcBef>
              <a:spcAft>
                <a:spcPts val="0"/>
              </a:spcAft>
              <a:buSzPct val="100000"/>
              <a:buChar char="○"/>
            </a:pPr>
            <a:r>
              <a:rPr lang="en" sz="3100"/>
              <a:t>Most Green Cards are valid for 10 years</a:t>
            </a:r>
            <a:endParaRPr sz="3100"/>
          </a:p>
          <a:p>
            <a:pPr indent="0" lvl="0" marL="0" rtl="0" algn="l">
              <a:lnSpc>
                <a:spcPct val="100000"/>
              </a:lnSpc>
              <a:spcBef>
                <a:spcPts val="1200"/>
              </a:spcBef>
              <a:spcAft>
                <a:spcPts val="0"/>
              </a:spcAft>
              <a:buNone/>
            </a:pPr>
            <a:r>
              <a:t/>
            </a:r>
            <a:endParaRPr sz="3500"/>
          </a:p>
        </p:txBody>
      </p:sp>
      <p:pic>
        <p:nvPicPr>
          <p:cNvPr id="93" name="Google Shape;93;p17"/>
          <p:cNvPicPr preferRelativeResize="0"/>
          <p:nvPr/>
        </p:nvPicPr>
        <p:blipFill>
          <a:blip r:embed="rId3">
            <a:alphaModFix/>
          </a:blip>
          <a:stretch>
            <a:fillRect/>
          </a:stretch>
        </p:blipFill>
        <p:spPr>
          <a:xfrm>
            <a:off x="8311050" y="4780249"/>
            <a:ext cx="699168" cy="26997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8"/>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4800"/>
              <a:t>Naturalization Process</a:t>
            </a:r>
            <a:endParaRPr b="1" sz="4800"/>
          </a:p>
        </p:txBody>
      </p:sp>
      <p:sp>
        <p:nvSpPr>
          <p:cNvPr id="99" name="Google Shape;99;p18"/>
          <p:cNvSpPr txBox="1"/>
          <p:nvPr>
            <p:ph idx="1" type="body"/>
          </p:nvPr>
        </p:nvSpPr>
        <p:spPr>
          <a:xfrm>
            <a:off x="387900" y="1489824"/>
            <a:ext cx="8368200" cy="30789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1200"/>
              </a:spcAft>
              <a:buNone/>
            </a:pPr>
            <a:r>
              <a:rPr lang="en" sz="4700"/>
              <a:t>The steps a person can go through to become a U.S. citizen, if they do not qualify as law of blood or law of soil</a:t>
            </a:r>
            <a:endParaRPr sz="4700"/>
          </a:p>
        </p:txBody>
      </p:sp>
      <p:pic>
        <p:nvPicPr>
          <p:cNvPr id="100" name="Google Shape;100;p18"/>
          <p:cNvPicPr preferRelativeResize="0"/>
          <p:nvPr/>
        </p:nvPicPr>
        <p:blipFill>
          <a:blip r:embed="rId3">
            <a:alphaModFix/>
          </a:blip>
          <a:stretch>
            <a:fillRect/>
          </a:stretch>
        </p:blipFill>
        <p:spPr>
          <a:xfrm>
            <a:off x="8311050" y="4780249"/>
            <a:ext cx="699168" cy="269976"/>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